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50000"/>
      </a:spcBef>
      <a:spcAft>
        <a:spcPct val="0"/>
      </a:spcAft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Frutiger LT Std 45 Ligh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73" d="100"/>
          <a:sy n="73" d="100"/>
        </p:scale>
        <p:origin x="12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endParaRPr lang="nl-NL" altLang="nl-B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nl-NL" altLang="nl-B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endParaRPr lang="nl-NL" altLang="nl-B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EAC415C-4C84-4A0F-8884-22FFED53CC7A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800"/>
            </a:lvl1pPr>
          </a:lstStyle>
          <a:p>
            <a:endParaRPr lang="nl-NL" altLang="nl-B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/>
            </a:lvl1pPr>
          </a:lstStyle>
          <a:p>
            <a:endParaRPr lang="nl-NL" altLang="nl-B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800"/>
            </a:lvl1pPr>
          </a:lstStyle>
          <a:p>
            <a:endParaRPr lang="nl-NL" altLang="nl-B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/>
            </a:lvl1pPr>
          </a:lstStyle>
          <a:p>
            <a:fld id="{19218DE7-C173-4F3A-ABF5-FEB061B2EF12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LT Std 45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onthaal4_150d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222375"/>
            <a:ext cx="915670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boog_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15875"/>
            <a:ext cx="9182100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40075" y="5546725"/>
            <a:ext cx="6013450" cy="596900"/>
          </a:xfrm>
          <a:solidFill>
            <a:schemeClr val="tx2"/>
          </a:solidFill>
        </p:spPr>
        <p:txBody>
          <a:bodyPr lIns="216000" rIns="306000" bIns="216000">
            <a:spAutoFit/>
          </a:bodyPr>
          <a:lstStyle>
            <a:lvl1pPr marL="0" indent="0" algn="r">
              <a:lnSpc>
                <a:spcPts val="3000"/>
              </a:lnSpc>
              <a:buFontTx/>
              <a:buNone/>
              <a:defRPr sz="2700" b="1">
                <a:solidFill>
                  <a:srgbClr val="D0D0D0"/>
                </a:solidFill>
              </a:defRPr>
            </a:lvl1pPr>
          </a:lstStyle>
          <a:p>
            <a:pPr lvl="0"/>
            <a:r>
              <a:rPr lang="nl-NL" altLang="nl-BE" noProof="0" smtClean="0"/>
              <a:t>Klik om de ondertitelstijl van het model te bewerken</a:t>
            </a:r>
            <a:endParaRPr lang="en-US" altLang="nl-BE" noProof="0" smtClean="0"/>
          </a:p>
        </p:txBody>
      </p:sp>
      <p:pic>
        <p:nvPicPr>
          <p:cNvPr id="4106" name="Picture 10" descr="logo-tit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358775"/>
            <a:ext cx="1417638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0075" y="4824413"/>
            <a:ext cx="6013450" cy="722312"/>
          </a:xfrm>
          <a:solidFill>
            <a:schemeClr val="tx2"/>
          </a:solidFill>
        </p:spPr>
        <p:txBody>
          <a:bodyPr lIns="216000" tIns="252000" rIns="306000" anchor="b">
            <a:spAutoFit/>
          </a:bodyPr>
          <a:lstStyle>
            <a:lvl1pPr algn="r">
              <a:lnSpc>
                <a:spcPts val="37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BE" noProof="0" smtClean="0"/>
              <a:t>Klik om de stijl te bewerken</a:t>
            </a:r>
            <a:endParaRPr lang="en-US" altLang="nl-BE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9A97E-D9AD-44F1-B665-43EE9A1BD916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411973A6-0FCC-43F5-84C4-A7FADCFCE42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8802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94475" y="600075"/>
            <a:ext cx="2019300" cy="5334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600075"/>
            <a:ext cx="5908675" cy="53340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FDEC-B431-4F76-A03B-2AA9E0E78BDD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D24A8E92-3EC6-4D23-8CFF-247781ADC66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1237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96E08-1939-4DDC-9F1B-91668A2BA84D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CF362511-3458-437D-AF73-F541C754650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21827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91423-412E-4B70-AD98-189B2274DEDE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3A6C86A4-0A02-44CF-BAE4-BBFD8EF1A01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53060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7450" y="1819275"/>
            <a:ext cx="3635375" cy="4114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75225" y="1819275"/>
            <a:ext cx="3635375" cy="4114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4B313-7401-4D3C-9842-ACD873FEB777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9EDF7933-87BC-4EBC-A125-8F504A3780CD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3626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3AB72-79FB-4774-ADDA-B1646E341072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D40A227E-AF94-45F5-848D-9A6AD048155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0344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BF5C6-44DE-4EAE-8F99-F9452273FCAC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DD3B70D6-6C35-4543-A92B-5B468DF874C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1686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4296E2-E982-4544-AE7F-02064B25BCE1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0D625836-2D8E-4518-91D9-DD3468DB2A1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72650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2394B-6080-480C-8001-37CA9E467EE0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077F723E-5D9B-4333-B1B4-A91C392CB549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71358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71D79-0201-494D-93E9-E06CEBD40FB4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BE"/>
              <a:t>slide </a:t>
            </a:r>
            <a:fld id="{1C98C514-DA5A-41E3-949E-574246A9BEF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8344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boog_slide_2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356225"/>
            <a:ext cx="91567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0075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819275"/>
            <a:ext cx="74231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0450" y="6556375"/>
            <a:ext cx="844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fld id="{B069502F-A547-4422-9D2B-4A555BCC5534}" type="datetime1">
              <a:rPr lang="nl-NL" altLang="nl-BE"/>
              <a:pPr/>
              <a:t>13-8-2024</a:t>
            </a:fld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556375"/>
            <a:ext cx="335280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nl-NL" altLang="nl-BE"/>
              <a:t>Via Beeld &gt; Kop- en voettekst kan je hier de titel van de presentatie invoegen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80075" y="6556375"/>
            <a:ext cx="72072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r>
              <a:rPr lang="nl-NL" altLang="nl-BE"/>
              <a:t>slide </a:t>
            </a:r>
            <a:fld id="{85029C0C-E7E7-4522-8F86-23750C5C54BE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2pPr>
      <a:lvl3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3pPr>
      <a:lvl4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4pPr>
      <a:lvl5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5pPr>
      <a:lvl6pPr marL="4572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6pPr>
      <a:lvl7pPr marL="9144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7pPr>
      <a:lvl8pPr marL="13716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8pPr>
      <a:lvl9pPr marL="1828800"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Frutiger LT Std 45 Light" pitchFamily="34" charset="0"/>
        </a:defRPr>
      </a:lvl9pPr>
    </p:titleStyle>
    <p:bodyStyle>
      <a:lvl1pPr marL="261938" indent="-261938" algn="l" rtl="0" eaLnBrk="1" fontAlgn="base" hangingPunct="1">
        <a:lnSpc>
          <a:spcPts val="2500"/>
        </a:lnSpc>
        <a:spcBef>
          <a:spcPts val="1000"/>
        </a:spcBef>
        <a:spcAft>
          <a:spcPct val="0"/>
        </a:spcAft>
        <a:buBlip>
          <a:blip r:embed="rId14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58763" algn="l" rtl="0" eaLnBrk="1" fontAlgn="base" hangingPunct="1">
        <a:lnSpc>
          <a:spcPts val="2400"/>
        </a:lnSpc>
        <a:spcBef>
          <a:spcPts val="500"/>
        </a:spcBef>
        <a:spcAft>
          <a:spcPct val="0"/>
        </a:spcAft>
        <a:buBlip>
          <a:blip r:embed="rId15"/>
        </a:buBlip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171450" algn="l" rtl="0" eaLnBrk="1" fontAlgn="base" hangingPunct="1">
        <a:lnSpc>
          <a:spcPts val="2000"/>
        </a:lnSpc>
        <a:spcBef>
          <a:spcPts val="500"/>
        </a:spcBef>
        <a:spcAft>
          <a:spcPct val="0"/>
        </a:spcAft>
        <a:buBlip>
          <a:blip r:embed="rId16"/>
        </a:buBlip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4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0075" y="4343286"/>
            <a:ext cx="6013450" cy="1203439"/>
          </a:xfrm>
        </p:spPr>
        <p:txBody>
          <a:bodyPr/>
          <a:lstStyle/>
          <a:p>
            <a:r>
              <a:rPr lang="en-US" altLang="nl-BE" dirty="0" err="1" smtClean="0"/>
              <a:t>Studentenbegeleiding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Herstel</a:t>
            </a:r>
            <a:endParaRPr lang="en-US" altLang="nl-BE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Verwachtingen en doelen per week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268760"/>
            <a:ext cx="742315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BE" sz="1200" b="1" dirty="0" smtClean="0"/>
              <a:t>Week 1: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Attitude: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Kennis maken met de </a:t>
            </a:r>
            <a:r>
              <a:rPr lang="nl-BE" sz="1100" dirty="0" err="1" smtClean="0"/>
              <a:t>ZV’s</a:t>
            </a:r>
            <a:endParaRPr lang="nl-BE" sz="1100" dirty="0" smtClean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Namen van </a:t>
            </a:r>
            <a:r>
              <a:rPr lang="nl-BE" sz="1100" dirty="0" err="1" smtClean="0"/>
              <a:t>ZV’s</a:t>
            </a:r>
            <a:r>
              <a:rPr lang="nl-BE" sz="1100" dirty="0" smtClean="0"/>
              <a:t> leren kennen en hun bij voornaam noemen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Namen van het personeel leren kennen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Jezelf voorstellen aan het team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Zoveel mogelijk therapieën volgen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Zoveel mogelijk feedback vragen. Deze wordt door de student zelf genoteerd.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Eigen doelstellingen van school bespreken</a:t>
            </a:r>
            <a:endParaRPr lang="nl-BE" sz="11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Gericht observeren (rekening houden met de pathologie) en zoveel mogelijk vragen stellen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Zicht hebben op de </a:t>
            </a:r>
            <a:r>
              <a:rPr lang="nl-BE" sz="1100" dirty="0" err="1" smtClean="0"/>
              <a:t>dagstructuur</a:t>
            </a:r>
            <a:endParaRPr lang="nl-BE" sz="1100" dirty="0" smtClean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Afdelingsbrochure </a:t>
            </a:r>
            <a:r>
              <a:rPr lang="nl-BE" sz="1100" dirty="0" smtClean="0"/>
              <a:t>doornemen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Gesprek diensthoofd</a:t>
            </a:r>
            <a:endParaRPr lang="nl-BE" sz="11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Medicatie: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Opdracht rond medicatie geven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Medicatie uitdelen onder toezicht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Zicht hebben op de meest voorkomende medicatie</a:t>
            </a:r>
          </a:p>
          <a:p>
            <a:pPr marL="288925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Afdeling: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Kennis van het EPD hebben en hiermee kunnen werken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Kennis hebben van het medicatiebeheersysteem (MBS)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Dagboek hanteren</a:t>
            </a:r>
            <a:r>
              <a:rPr lang="nl-BE" sz="1200" dirty="0" smtClean="0"/>
              <a:t/>
            </a:r>
            <a:br>
              <a:rPr lang="nl-BE" sz="1200" dirty="0" smtClean="0"/>
            </a:br>
            <a:endParaRPr lang="nl-BE" sz="12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10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83492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000" y="1268760"/>
            <a:ext cx="742315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BE" sz="1200" b="1" dirty="0" smtClean="0"/>
              <a:t>Week 2: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Attitude: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Niet behaalde doelstellingen week 1 worden mee overgenomen + persoonlijke doelstellingen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Therapieën: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Het doel van bepaalde therapieën bevragen bij desbetreffende therapeut</a:t>
            </a:r>
            <a:endParaRPr lang="nl-BE" sz="11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Interactie maken met de </a:t>
            </a:r>
            <a:r>
              <a:rPr lang="nl-BE" sz="1100" dirty="0" err="1" smtClean="0"/>
              <a:t>ZV’s</a:t>
            </a:r>
            <a:r>
              <a:rPr lang="nl-BE" sz="1100" dirty="0" smtClean="0"/>
              <a:t> via gesprekken en ontspanningsactiviteiten</a:t>
            </a:r>
          </a:p>
          <a:p>
            <a:pPr marL="288925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Kennis: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Observaties proberen te linken met de theorie en de pathologie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Kennis verwerven over de meest voorkomende pathologie op de afdeling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Observaties zowel mondeling als schriftelijk rapporteren</a:t>
            </a:r>
          </a:p>
          <a:p>
            <a:pPr marL="288925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Medicatie: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Kennis hebben van de meest voorkomende medicatie en hun bijwerkingen en </a:t>
            </a:r>
            <a:r>
              <a:rPr lang="nl-BE" sz="1100" dirty="0" err="1" smtClean="0"/>
              <a:t>Vpk</a:t>
            </a:r>
            <a:r>
              <a:rPr lang="nl-BE" sz="1100" dirty="0" smtClean="0"/>
              <a:t>-aandachtspunten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Medicatieopdracht bespreken</a:t>
            </a:r>
            <a:endParaRPr lang="nl-BE" sz="1400" dirty="0" smtClean="0"/>
          </a:p>
          <a:p>
            <a:pPr marL="288925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400" dirty="0" smtClean="0"/>
              <a:t>Afdeling: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Actieve deelname in de briefing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Zicht krijgen op de afdelingsvisie 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Teamvergadering + zorgplan bijwonen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BE" sz="1400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11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72377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Tussentijdse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Werking van de afdeling omschrijven</a:t>
            </a:r>
          </a:p>
          <a:p>
            <a:r>
              <a:rPr lang="nl-BE" dirty="0" smtClean="0"/>
              <a:t>Verschil tussen Herstel 1 en 2 in populatie, behandeling, therapie…</a:t>
            </a:r>
          </a:p>
          <a:p>
            <a:r>
              <a:rPr lang="nl-BE" dirty="0" smtClean="0"/>
              <a:t>Doel van de verschillende therapieën laten omschrijven</a:t>
            </a:r>
          </a:p>
          <a:p>
            <a:r>
              <a:rPr lang="nl-BE" dirty="0" smtClean="0"/>
              <a:t>Referentiekader van de afdeling kunnen uitleggen</a:t>
            </a:r>
          </a:p>
          <a:p>
            <a:r>
              <a:rPr lang="nl-BE" dirty="0" smtClean="0"/>
              <a:t>Besluit van opdracht medicatie kunnen geven</a:t>
            </a:r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12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11552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268760"/>
            <a:ext cx="742315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BE" sz="1200" b="1" dirty="0" smtClean="0"/>
              <a:t>Week 3: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Attitude: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Doelstellingen week 1/week 2 + persoonlijke doelstellingen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Aandachtspunten van de tussentijdse evaluatie bespreken en trachten te verbeteren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BE" sz="1100" dirty="0"/>
          </a:p>
          <a:p>
            <a:pPr marL="288925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Kennis: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Kennis hebben over de meest voorkomende pathologie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Gesprekstechnieken kunnen toepassen op de afdeling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Theorie kunnen linken aan de pathologie en de medicatie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Schizofrenie verdiepen en staven met concrete voorbeelden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>
                <a:solidFill>
                  <a:srgbClr val="FF0000"/>
                </a:solidFill>
              </a:rPr>
              <a:t>Kennis hebben over het risicomanagement (Agressierisico, automutilatie, middelenmisbruik, valrisico, suïciderisico)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>
                <a:solidFill>
                  <a:srgbClr val="FF0000"/>
                </a:solidFill>
              </a:rPr>
              <a:t>Klinisch redeneren</a:t>
            </a:r>
            <a:endParaRPr lang="nl-BE" sz="900" dirty="0" smtClean="0">
              <a:solidFill>
                <a:srgbClr val="FF0000"/>
              </a:solidFill>
            </a:endParaRPr>
          </a:p>
          <a:p>
            <a:pPr marL="288925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Rapportage: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Observeren en rapporteren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>
                <a:solidFill>
                  <a:srgbClr val="FF0000"/>
                </a:solidFill>
              </a:rPr>
              <a:t>Volledige briefing kunnen doen</a:t>
            </a:r>
          </a:p>
          <a:p>
            <a:pPr marL="884237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Inbreng hebben op de vaste overlegmomenten (briefing, zorgplan, team)</a:t>
            </a:r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13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91963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980728"/>
            <a:ext cx="742315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nl-BE" sz="1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nl-BE" sz="1200" b="1" dirty="0" smtClean="0"/>
              <a:t>Week 4:</a:t>
            </a:r>
            <a:endParaRPr lang="nl-BE" b="1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Attitude: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Doelstellingen week1/ week2/ week 3. + persoonlijke doelstellingen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BE" sz="10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Kennis: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Goede kennis hebben over de meest voorkomende medicatie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100" dirty="0" smtClean="0"/>
              <a:t>Goede kennis hebben over de meest voorkomende pathologie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Zelfstandig gesprekken voeren met de patiënten (</a:t>
            </a:r>
            <a:r>
              <a:rPr lang="nl-BE" sz="1200" dirty="0" err="1" smtClean="0"/>
              <a:t>vnl</a:t>
            </a:r>
            <a:r>
              <a:rPr lang="nl-BE" sz="1200" dirty="0" smtClean="0"/>
              <a:t> 3</a:t>
            </a:r>
            <a:r>
              <a:rPr lang="nl-BE" sz="1200" baseline="30000" dirty="0" smtClean="0"/>
              <a:t>de</a:t>
            </a:r>
            <a:r>
              <a:rPr lang="nl-BE" sz="1200" dirty="0" smtClean="0"/>
              <a:t> </a:t>
            </a:r>
            <a:r>
              <a:rPr lang="nl-BE" sz="1200" dirty="0" err="1" smtClean="0"/>
              <a:t>jaars</a:t>
            </a:r>
            <a:r>
              <a:rPr lang="nl-BE" sz="1200" dirty="0" smtClean="0"/>
              <a:t>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BE" sz="1200" dirty="0" smtClean="0"/>
              <a:t>Team en zorgplan voorbereiden en kunnen brengen (3</a:t>
            </a:r>
            <a:r>
              <a:rPr lang="nl-BE" sz="1200" baseline="30000" dirty="0" smtClean="0"/>
              <a:t>de</a:t>
            </a:r>
            <a:r>
              <a:rPr lang="nl-BE" sz="1200" dirty="0" smtClean="0"/>
              <a:t> </a:t>
            </a:r>
            <a:r>
              <a:rPr lang="nl-BE" sz="1200" dirty="0" err="1" smtClean="0"/>
              <a:t>jaars</a:t>
            </a:r>
            <a:r>
              <a:rPr lang="nl-BE" sz="1200" dirty="0" smtClean="0"/>
              <a:t>)</a:t>
            </a:r>
          </a:p>
          <a:p>
            <a:pPr marL="598487" lvl="1" indent="0">
              <a:lnSpc>
                <a:spcPct val="100000"/>
              </a:lnSpc>
              <a:buNone/>
            </a:pPr>
            <a:endParaRPr lang="nl-BE" sz="1200" dirty="0" smtClean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BE" sz="12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BE" sz="12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14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65399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Dag 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66000" y="1556792"/>
            <a:ext cx="7423150" cy="4114800"/>
          </a:xfrm>
        </p:spPr>
        <p:txBody>
          <a:bodyPr/>
          <a:lstStyle/>
          <a:p>
            <a:r>
              <a:rPr lang="nl-BE" dirty="0" smtClean="0"/>
              <a:t>Rondleiding afdeling</a:t>
            </a:r>
          </a:p>
          <a:p>
            <a:r>
              <a:rPr lang="nl-BE" dirty="0" err="1" smtClean="0"/>
              <a:t>Patiëntenlijst</a:t>
            </a:r>
            <a:endParaRPr lang="nl-BE" dirty="0" smtClean="0"/>
          </a:p>
          <a:p>
            <a:r>
              <a:rPr lang="nl-BE" dirty="0" smtClean="0"/>
              <a:t>Overlopen uurrooster</a:t>
            </a:r>
          </a:p>
          <a:p>
            <a:r>
              <a:rPr lang="nl-BE" dirty="0" err="1" smtClean="0"/>
              <a:t>Dagstructuur</a:t>
            </a:r>
            <a:endParaRPr lang="nl-BE" dirty="0" smtClean="0"/>
          </a:p>
          <a:p>
            <a:r>
              <a:rPr lang="nl-BE" dirty="0" smtClean="0"/>
              <a:t>Dagboek</a:t>
            </a:r>
          </a:p>
          <a:p>
            <a:r>
              <a:rPr lang="nl-BE" dirty="0" smtClean="0"/>
              <a:t>Werking telefonie – hulpoproep</a:t>
            </a:r>
          </a:p>
          <a:p>
            <a:r>
              <a:rPr lang="nl-BE" dirty="0" smtClean="0"/>
              <a:t>Voorstellen multidisciplinair team</a:t>
            </a:r>
          </a:p>
          <a:p>
            <a:r>
              <a:rPr lang="nl-BE" dirty="0" smtClean="0"/>
              <a:t>Verwachtingen kenbaar </a:t>
            </a:r>
            <a:r>
              <a:rPr lang="nl-BE" dirty="0" smtClean="0"/>
              <a:t>maken</a:t>
            </a:r>
          </a:p>
          <a:p>
            <a:r>
              <a:rPr lang="nl-BE" dirty="0" smtClean="0"/>
              <a:t>Werkpunten vorige stage bespreekbaar maken</a:t>
            </a:r>
            <a:endParaRPr lang="nl-BE" dirty="0" smtClean="0"/>
          </a:p>
          <a:p>
            <a:r>
              <a:rPr lang="nl-BE" dirty="0" err="1" smtClean="0"/>
              <a:t>Risico-analyse</a:t>
            </a:r>
            <a:r>
              <a:rPr lang="nl-BE" dirty="0" smtClean="0"/>
              <a:t> + werkpostfiche tekenen</a:t>
            </a:r>
          </a:p>
          <a:p>
            <a:r>
              <a:rPr lang="nl-BE" dirty="0" smtClean="0"/>
              <a:t>Koppelen aan verpleegkundige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2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524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Attitude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Initiatiefname</a:t>
            </a:r>
            <a:endParaRPr lang="nl-BE" dirty="0"/>
          </a:p>
          <a:p>
            <a:r>
              <a:rPr lang="nl-BE" dirty="0" smtClean="0"/>
              <a:t>Verantwoordelijkheid (gedeeld)</a:t>
            </a:r>
          </a:p>
          <a:p>
            <a:r>
              <a:rPr lang="nl-BE" dirty="0" smtClean="0"/>
              <a:t>Multi-interdisciplinair samenwerken</a:t>
            </a:r>
          </a:p>
          <a:p>
            <a:r>
              <a:rPr lang="nl-BE" dirty="0" smtClean="0"/>
              <a:t>Zelfreflectie </a:t>
            </a:r>
          </a:p>
          <a:p>
            <a:r>
              <a:rPr lang="nl-BE" dirty="0" smtClean="0"/>
              <a:t>Kritisch denken</a:t>
            </a:r>
          </a:p>
          <a:p>
            <a:r>
              <a:rPr lang="nl-BE" dirty="0" smtClean="0"/>
              <a:t>Feedback hanteren</a:t>
            </a:r>
          </a:p>
          <a:p>
            <a:r>
              <a:rPr lang="nl-BE" dirty="0" smtClean="0"/>
              <a:t>Correcte omgang met de patiënt:</a:t>
            </a:r>
          </a:p>
          <a:p>
            <a:pPr lvl="1"/>
            <a:r>
              <a:rPr lang="nl-BE" dirty="0" smtClean="0"/>
              <a:t>Holistisch</a:t>
            </a:r>
          </a:p>
          <a:p>
            <a:pPr lvl="1"/>
            <a:r>
              <a:rPr lang="nl-BE" dirty="0" smtClean="0"/>
              <a:t>Individualistisch</a:t>
            </a:r>
          </a:p>
          <a:p>
            <a:pPr lvl="1"/>
            <a:r>
              <a:rPr lang="nl-BE" dirty="0" err="1" smtClean="0"/>
              <a:t>Empatisch</a:t>
            </a:r>
            <a:endParaRPr lang="nl-BE" dirty="0" smtClean="0"/>
          </a:p>
          <a:p>
            <a:pPr lvl="1"/>
            <a:r>
              <a:rPr lang="nl-BE" dirty="0" smtClean="0"/>
              <a:t>Grenzen stellen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3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2757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Overdracht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Briefing: aanvullen en volledig briefen</a:t>
            </a:r>
          </a:p>
          <a:p>
            <a:r>
              <a:rPr lang="nl-BE" dirty="0" smtClean="0"/>
              <a:t>Teamvergadering actief meevolgen/leiden (3</a:t>
            </a:r>
            <a:r>
              <a:rPr lang="nl-BE" baseline="30000" dirty="0" smtClean="0"/>
              <a:t>de</a:t>
            </a:r>
            <a:r>
              <a:rPr lang="nl-BE" dirty="0" smtClean="0"/>
              <a:t> jaar)</a:t>
            </a:r>
          </a:p>
          <a:p>
            <a:r>
              <a:rPr lang="nl-BE" dirty="0" smtClean="0"/>
              <a:t>Zorgplan bijwonen/voorbrengen (3</a:t>
            </a:r>
            <a:r>
              <a:rPr lang="nl-BE" baseline="30000" dirty="0" smtClean="0"/>
              <a:t>de</a:t>
            </a:r>
            <a:r>
              <a:rPr lang="nl-BE" dirty="0" smtClean="0"/>
              <a:t> jaar)</a:t>
            </a:r>
          </a:p>
          <a:p>
            <a:r>
              <a:rPr lang="nl-BE" dirty="0" smtClean="0"/>
              <a:t>Rapporteren (mondeling + schriftelijk)</a:t>
            </a:r>
          </a:p>
          <a:p>
            <a:r>
              <a:rPr lang="nl-BE" dirty="0" smtClean="0"/>
              <a:t>Vakjargon</a:t>
            </a:r>
          </a:p>
          <a:p>
            <a:r>
              <a:rPr lang="nl-BE" dirty="0" smtClean="0"/>
              <a:t>Verantwoordelijke verpleegkundige (4</a:t>
            </a:r>
            <a:r>
              <a:rPr lang="nl-BE" baseline="30000" dirty="0" smtClean="0"/>
              <a:t>de</a:t>
            </a:r>
            <a:r>
              <a:rPr lang="nl-BE" dirty="0" smtClean="0"/>
              <a:t> jaar)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4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49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Verpleegkundige handelingen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Bloedname</a:t>
            </a:r>
            <a:endParaRPr lang="nl-BE" dirty="0" smtClean="0"/>
          </a:p>
          <a:p>
            <a:r>
              <a:rPr lang="nl-BE" dirty="0" smtClean="0"/>
              <a:t>Inspuitingen</a:t>
            </a:r>
          </a:p>
          <a:p>
            <a:r>
              <a:rPr lang="nl-BE" dirty="0" smtClean="0"/>
              <a:t>Wondzorg</a:t>
            </a:r>
          </a:p>
          <a:p>
            <a:r>
              <a:rPr lang="nl-BE" dirty="0" smtClean="0"/>
              <a:t>Drug-alcoholscreening</a:t>
            </a:r>
          </a:p>
          <a:p>
            <a:r>
              <a:rPr lang="nl-BE" dirty="0" smtClean="0"/>
              <a:t>Ontwenningsschalen (kennis)</a:t>
            </a:r>
          </a:p>
          <a:p>
            <a:r>
              <a:rPr lang="nl-BE" dirty="0" smtClean="0"/>
              <a:t>Totaalzorg</a:t>
            </a:r>
          </a:p>
          <a:p>
            <a:r>
              <a:rPr lang="nl-BE" dirty="0"/>
              <a:t>P</a:t>
            </a:r>
            <a:r>
              <a:rPr lang="nl-BE" dirty="0" smtClean="0"/>
              <a:t>arameters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5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309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Theoretisch - Praktisch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Link theorie en praktijk</a:t>
            </a:r>
          </a:p>
          <a:p>
            <a:pPr lvl="1"/>
            <a:r>
              <a:rPr lang="nl-BE" dirty="0" smtClean="0"/>
              <a:t>Psychische functies</a:t>
            </a:r>
          </a:p>
          <a:p>
            <a:pPr lvl="1"/>
            <a:r>
              <a:rPr lang="nl-BE" dirty="0" smtClean="0"/>
              <a:t>Gericht kunnen observeren</a:t>
            </a:r>
          </a:p>
          <a:p>
            <a:pPr lvl="1"/>
            <a:r>
              <a:rPr lang="nl-BE" dirty="0" err="1" smtClean="0"/>
              <a:t>Pathologieën</a:t>
            </a:r>
            <a:endParaRPr lang="nl-BE" dirty="0" smtClean="0"/>
          </a:p>
          <a:p>
            <a:pPr lvl="1"/>
            <a:r>
              <a:rPr lang="nl-BE" dirty="0" smtClean="0"/>
              <a:t>Zorgproces</a:t>
            </a:r>
          </a:p>
          <a:p>
            <a:r>
              <a:rPr lang="nl-BE" dirty="0" smtClean="0"/>
              <a:t>Opname – mutatie – ontslag</a:t>
            </a:r>
          </a:p>
          <a:p>
            <a:pPr lvl="1"/>
            <a:r>
              <a:rPr lang="nl-BE" dirty="0" smtClean="0"/>
              <a:t>Procedure kennen</a:t>
            </a:r>
          </a:p>
          <a:p>
            <a:pPr lvl="1"/>
            <a:r>
              <a:rPr lang="nl-BE" dirty="0" smtClean="0"/>
              <a:t>Coördineren</a:t>
            </a:r>
          </a:p>
          <a:p>
            <a:pPr lvl="1"/>
            <a:r>
              <a:rPr lang="nl-BE" dirty="0" smtClean="0"/>
              <a:t>Delegeren</a:t>
            </a:r>
          </a:p>
          <a:p>
            <a:pPr lvl="1"/>
            <a:r>
              <a:rPr lang="nl-BE" dirty="0" smtClean="0"/>
              <a:t>Protocol gedwongen opname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6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7685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Gesprektypes – Gesprekstechnieken</a:t>
            </a:r>
          </a:p>
          <a:p>
            <a:pPr lvl="1"/>
            <a:r>
              <a:rPr lang="nl-BE" dirty="0" smtClean="0"/>
              <a:t>S-gesprek + risico-taxatie</a:t>
            </a:r>
          </a:p>
          <a:p>
            <a:pPr lvl="1"/>
            <a:r>
              <a:rPr lang="nl-BE" dirty="0" smtClean="0"/>
              <a:t>Ondersteunend gesprek</a:t>
            </a:r>
          </a:p>
          <a:p>
            <a:pPr lvl="1"/>
            <a:r>
              <a:rPr lang="nl-BE" dirty="0" smtClean="0"/>
              <a:t>Motiverend gesprek</a:t>
            </a:r>
          </a:p>
          <a:p>
            <a:pPr lvl="1"/>
            <a:r>
              <a:rPr lang="nl-BE" dirty="0" smtClean="0"/>
              <a:t>Slechtnieuwsgesprek</a:t>
            </a:r>
          </a:p>
          <a:p>
            <a:pPr lvl="1"/>
            <a:r>
              <a:rPr lang="nl-BE" dirty="0" smtClean="0"/>
              <a:t>GVO</a:t>
            </a:r>
          </a:p>
          <a:p>
            <a:pPr lvl="1"/>
            <a:r>
              <a:rPr lang="nl-BE" dirty="0" smtClean="0"/>
              <a:t>…</a:t>
            </a:r>
          </a:p>
          <a:p>
            <a:r>
              <a:rPr lang="nl-BE" dirty="0" smtClean="0"/>
              <a:t>Structuur hanteren</a:t>
            </a:r>
          </a:p>
          <a:p>
            <a:pPr lvl="1"/>
            <a:r>
              <a:rPr lang="nl-BE" smtClean="0"/>
              <a:t>Dagopening</a:t>
            </a:r>
            <a:endParaRPr lang="nl-BE" dirty="0" smtClean="0"/>
          </a:p>
          <a:p>
            <a:pPr lvl="1"/>
            <a:r>
              <a:rPr lang="nl-BE" dirty="0" smtClean="0"/>
              <a:t>Zorgvragers wekken en medicatie controleren</a:t>
            </a:r>
          </a:p>
          <a:p>
            <a:pPr lvl="1"/>
            <a:r>
              <a:rPr lang="nl-BE" dirty="0" smtClean="0"/>
              <a:t>Therapieprogramma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7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88043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Protocol</a:t>
            </a:r>
          </a:p>
          <a:p>
            <a:pPr lvl="1"/>
            <a:r>
              <a:rPr lang="nl-BE" dirty="0" smtClean="0"/>
              <a:t>Suïcideprotocol</a:t>
            </a:r>
          </a:p>
          <a:p>
            <a:pPr lvl="1"/>
            <a:r>
              <a:rPr lang="nl-BE" dirty="0" smtClean="0"/>
              <a:t>Intoxicatieprotocol</a:t>
            </a:r>
          </a:p>
          <a:p>
            <a:pPr lvl="1"/>
            <a:r>
              <a:rPr lang="nl-BE" dirty="0" smtClean="0"/>
              <a:t>Kamertherapie</a:t>
            </a:r>
          </a:p>
          <a:p>
            <a:pPr lvl="1"/>
            <a:r>
              <a:rPr lang="nl-BE" dirty="0" smtClean="0"/>
              <a:t>Crisisontwikkelingsmodel</a:t>
            </a:r>
          </a:p>
          <a:p>
            <a:pPr lvl="1"/>
            <a:r>
              <a:rPr lang="nl-BE" dirty="0" smtClean="0"/>
              <a:t>Signaleringsplan</a:t>
            </a:r>
          </a:p>
          <a:p>
            <a:pPr lvl="1"/>
            <a:r>
              <a:rPr lang="nl-BE" dirty="0" smtClean="0"/>
              <a:t>Beschermende maatregelen</a:t>
            </a:r>
          </a:p>
          <a:p>
            <a:pPr lvl="1"/>
            <a:endParaRPr lang="nl-BE" dirty="0"/>
          </a:p>
          <a:p>
            <a:r>
              <a:rPr lang="nl-BE" dirty="0" smtClean="0"/>
              <a:t>Visie</a:t>
            </a:r>
          </a:p>
          <a:p>
            <a:pPr lvl="1"/>
            <a:r>
              <a:rPr lang="nl-BE" dirty="0" smtClean="0"/>
              <a:t>Referentiekaders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8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7611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Medicatie</a:t>
            </a:r>
          </a:p>
          <a:p>
            <a:pPr lvl="1"/>
            <a:r>
              <a:rPr lang="nl-BE" dirty="0" smtClean="0"/>
              <a:t>Groepen</a:t>
            </a:r>
          </a:p>
          <a:p>
            <a:pPr lvl="1"/>
            <a:r>
              <a:rPr lang="nl-BE" dirty="0" smtClean="0"/>
              <a:t>Indicatie</a:t>
            </a:r>
          </a:p>
          <a:p>
            <a:pPr lvl="1"/>
            <a:r>
              <a:rPr lang="nl-BE" dirty="0" smtClean="0"/>
              <a:t>Nevenwerkingen</a:t>
            </a:r>
          </a:p>
          <a:p>
            <a:pPr lvl="1"/>
            <a:r>
              <a:rPr lang="nl-BE" dirty="0" smtClean="0"/>
              <a:t>Verpleegkundige interventies (controle BN)</a:t>
            </a:r>
          </a:p>
          <a:p>
            <a:pPr lvl="1"/>
            <a:r>
              <a:rPr lang="nl-BE" dirty="0" smtClean="0"/>
              <a:t>Toediening</a:t>
            </a:r>
          </a:p>
          <a:p>
            <a:pPr lvl="1"/>
            <a:r>
              <a:rPr lang="nl-BE" dirty="0" smtClean="0"/>
              <a:t>Distributie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E08-1939-4DDC-9F1B-91668A2BA84D}" type="datetime1">
              <a:rPr lang="nl-NL" altLang="nl-BE" smtClean="0"/>
              <a:pPr/>
              <a:t>13-8-2024</a:t>
            </a:fld>
            <a:endParaRPr lang="nl-NL" alt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BE" smtClean="0"/>
              <a:t>Via Beeld &gt; Kop- en voettekst kan je hier de titel van de presentatie invoegen</a:t>
            </a:r>
            <a:endParaRPr lang="nl-NL" alt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altLang="nl-BE" smtClean="0"/>
              <a:t>slide </a:t>
            </a:r>
            <a:fld id="{CF362511-3458-437D-AF73-F541C7546500}" type="slidenum">
              <a:rPr lang="nl-NL" altLang="nl-BE" smtClean="0"/>
              <a:pPr/>
              <a:t>9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27011043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huisstijl 1">
      <a:dk1>
        <a:srgbClr val="000000"/>
      </a:dk1>
      <a:lt1>
        <a:srgbClr val="FFFFFF"/>
      </a:lt1>
      <a:dk2>
        <a:srgbClr val="B20022"/>
      </a:dk2>
      <a:lt2>
        <a:srgbClr val="5C2D01"/>
      </a:lt2>
      <a:accent1>
        <a:srgbClr val="FF7900"/>
      </a:accent1>
      <a:accent2>
        <a:srgbClr val="91A206"/>
      </a:accent2>
      <a:accent3>
        <a:srgbClr val="FFFFFF"/>
      </a:accent3>
      <a:accent4>
        <a:srgbClr val="000000"/>
      </a:accent4>
      <a:accent5>
        <a:srgbClr val="FFBEAA"/>
      </a:accent5>
      <a:accent6>
        <a:srgbClr val="839205"/>
      </a:accent6>
      <a:hlink>
        <a:srgbClr val="1C97C3"/>
      </a:hlink>
      <a:folHlink>
        <a:srgbClr val="005F65"/>
      </a:folHlink>
    </a:clrScheme>
    <a:fontScheme name="huisstijl">
      <a:majorFont>
        <a:latin typeface="Frutiger LT Std 45 Light"/>
        <a:ea typeface=""/>
        <a:cs typeface=""/>
      </a:majorFont>
      <a:minorFont>
        <a:latin typeface="Frutiger LT Std 45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nl-NL" altLang="nl-B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LT Std 45 Ligh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nl-NL" altLang="nl-B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LT Std 45 Light" pitchFamily="34" charset="0"/>
          </a:defRPr>
        </a:defPPr>
      </a:lstStyle>
    </a:lnDef>
  </a:objectDefaults>
  <a:extraClrSchemeLst>
    <a:extraClrScheme>
      <a:clrScheme name="huisstijl 1">
        <a:dk1>
          <a:srgbClr val="000000"/>
        </a:dk1>
        <a:lt1>
          <a:srgbClr val="FFFFFF"/>
        </a:lt1>
        <a:dk2>
          <a:srgbClr val="B20022"/>
        </a:dk2>
        <a:lt2>
          <a:srgbClr val="5C2D01"/>
        </a:lt2>
        <a:accent1>
          <a:srgbClr val="FF7900"/>
        </a:accent1>
        <a:accent2>
          <a:srgbClr val="91A206"/>
        </a:accent2>
        <a:accent3>
          <a:srgbClr val="FFFFFF"/>
        </a:accent3>
        <a:accent4>
          <a:srgbClr val="000000"/>
        </a:accent4>
        <a:accent5>
          <a:srgbClr val="FFBEAA"/>
        </a:accent5>
        <a:accent6>
          <a:srgbClr val="839205"/>
        </a:accent6>
        <a:hlink>
          <a:srgbClr val="1C97C3"/>
        </a:hlink>
        <a:folHlink>
          <a:srgbClr val="005F6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huisstijl</Template>
  <TotalTime>189</TotalTime>
  <Words>809</Words>
  <Application>Microsoft Office PowerPoint</Application>
  <PresentationFormat>Diavoorstelling (4:3)</PresentationFormat>
  <Paragraphs>190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Frutiger LT Std 45 Light</vt:lpstr>
      <vt:lpstr>huisstijl</vt:lpstr>
      <vt:lpstr>Studentenbegeleiding Herstel</vt:lpstr>
      <vt:lpstr>Dag 1</vt:lpstr>
      <vt:lpstr>Attitude</vt:lpstr>
      <vt:lpstr>Overdracht</vt:lpstr>
      <vt:lpstr>Verpleegkundige handelingen</vt:lpstr>
      <vt:lpstr>Theoretisch - Praktisch</vt:lpstr>
      <vt:lpstr>PowerPoint-presentatie</vt:lpstr>
      <vt:lpstr>PowerPoint-presentatie</vt:lpstr>
      <vt:lpstr>PowerPoint-presentatie</vt:lpstr>
      <vt:lpstr>Verwachtingen en doelen per week</vt:lpstr>
      <vt:lpstr>PowerPoint-presentatie</vt:lpstr>
      <vt:lpstr>Tussentijdse</vt:lpstr>
      <vt:lpstr>PowerPoint-presentatie</vt:lpstr>
      <vt:lpstr>PowerPoint-presentatie</vt:lpstr>
    </vt:vector>
  </TitlesOfParts>
  <Company>OPZC Rekem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Studentenbegeleiding Herstel</dc:title>
  <dc:creator>Chris Maes</dc:creator>
  <cp:lastModifiedBy>Chris Maes</cp:lastModifiedBy>
  <cp:revision>22</cp:revision>
  <dcterms:created xsi:type="dcterms:W3CDTF">2024-04-07T13:40:07Z</dcterms:created>
  <dcterms:modified xsi:type="dcterms:W3CDTF">2024-08-13T08:52:02Z</dcterms:modified>
</cp:coreProperties>
</file>